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105A"/>
    <a:srgbClr val="47627F"/>
    <a:srgbClr val="ED613E"/>
    <a:srgbClr val="BF3C48"/>
    <a:srgbClr val="856E45"/>
    <a:srgbClr val="6F267F"/>
    <a:srgbClr val="FECB00"/>
    <a:srgbClr val="729F11"/>
    <a:srgbClr val="111E31"/>
    <a:srgbClr val="F7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15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1790" y="251460"/>
            <a:ext cx="6252210" cy="29002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условия судебного разбирательства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91790" y="-3234569"/>
            <a:ext cx="4572000" cy="144347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МИНИСТЕРСТВО СЕЛЬСКОГО ХОЗЯЙСТВА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РОССИЙСКОЙ ФЕДЕРАЦИИ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ФЕДЕРАЛЬНОЕ ГОСУДАРСТВЕННОЕ БЮДЖЕТНОЕ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ОБРАЗОВАТЕЛЬНОЕ УЧРЕЖДЕНИЕ ВЫСШЕГО ОБРАЗОВАНИЯ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«ДОНБАССКАЯ АГРАРНАЯ АКАДЕМИЯ»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Кафедра Юриспруденции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702119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0">
              <a:spcAft>
                <a:spcPts val="0"/>
              </a:spcAft>
              <a:tabLst>
                <a:tab pos="702119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ЛЕКЦИИ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Общие условия судебного разбирательства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b="1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ДИСЦИПЛИНЕ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«АКТУАЛЬНЫЕ ПРОБЛЕМЫ УГОЛОВНО-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ПРОЦЕССУАЛЬНОГО ПРАВА»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 подготовки: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.04.01 </a:t>
            </a:r>
            <a:r>
              <a:rPr lang="uk-UA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Юриспруденция</a:t>
            </a:r>
            <a:r>
              <a:rPr lang="uk-UA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Квалификация выпускника: магистр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К.ю.н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доцент, доцент кафедры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Кинаш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Я.И.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Макеевка – 2023 год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910" y="86468"/>
            <a:ext cx="4617720" cy="6563996"/>
          </a:xfrm>
        </p:spPr>
        <p:txBody>
          <a:bodyPr>
            <a:normAutofit fontScale="550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ясного и четкого представления обо всех доказательствах необходимо каждое дело заслушивать в одном судебном заседании, делая перерывы, необходимые только для отдыха. При неявке кого-либо из вызванных лиц суд может вынести решение об отложении судебного разбирательства. Рассмотрение теми же судьями любых других дел (уголовных, гражданских, административных) ранее окончания слушания начатого не допускается.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правильной оценки имеющихся в деле доказательств и постановления правосудного приговора судьи должны быть хорошо осведомлены об обстоятельствах рассматриваемого дела. Поэтому необходимо, чтобы состав суда, который начал дело слушанием, был неизменен до момента окончания судебного разбирательства и оглашения приговора.</a:t>
            </a:r>
          </a:p>
          <a:p>
            <a:endParaRPr lang="ru-RU" dirty="0"/>
          </a:p>
        </p:txBody>
      </p:sp>
      <p:pic>
        <p:nvPicPr>
          <p:cNvPr id="9218" name="Picture 2" descr="C:\Users\Acer\Downloads\pngwing.com (1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3630" y="348943"/>
            <a:ext cx="2597014" cy="626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73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910" y="145414"/>
            <a:ext cx="7486650" cy="5569586"/>
          </a:xfrm>
        </p:spPr>
        <p:txBody>
          <a:bodyPr>
            <a:normAutofit fontScale="40000" lnSpcReduction="20000"/>
          </a:bodyPr>
          <a:lstStyle/>
          <a:p>
            <a:pPr marL="0" indent="45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Гласность судебного разбирательства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открытое разбирательство дел во всех судах.</a:t>
            </a:r>
            <a:r>
              <a:rPr lang="ru-RU" sz="3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 реализации условия гласности в судебном разбирательстве суд обязан обеспечить доступ в открытое судебное заседание всех желающих лиц, не занятых в уголовном судопроизводстве по данному делу, достигших 16-летнего возраста. Это общее правило допускает некоторые исключения, предоставляющие суду право при определенных обстоятельствах ограничивать доступ населения в зал судебного заседания.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Закрытое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судебное заседание допускается на основании определения суда или постановления судьи в случаях, когда: разбирательство уголовного дела может привести к разглашению государственной или иной охраняемой федеральным законом тайны; если рассматривается уголовное дело о преступлениях, совершенных лицами, не достигшими возраста 16 лет; когда происходит рассмотрение уголовных дел о преступлениях против половой неприкосновенности и половой свободы личности и других преступлений, что может привести к разглашению сведений об интимных сторонах жизни участников уголовного судопроизводства либо сведений, унижающих их честь и достоинство; если этого требуют интересы безопасности участников судебного разбирательства, их близких родственников, родственников или близких лиц.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9164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3100" y="133985"/>
            <a:ext cx="7098030" cy="3226435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судебного разбирательства в системе отношений и взаимосвязей уголовного судопроизводства характеризуется его многофункциональностью: именно в этой стадии решаются основные задачи уголовного процесса; осуществляется проверка законности и обоснованности решений и действий органов предварительного расследования; получают окончательную оценку собранные на досудебных этапах производства по делу доказательства; лишь в судебном разбирательстве приобретает наиболее явное выражение весь комплекс демократических принципов правосудия; должны обеспечиваться реализация прав участников процесса и завершаться выполнение установленных законом обязанностей государственных органов и должностных лиц по уголовному преследованию виновных в совершении преступлений лиц.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Исключительность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рассматриваемой стадии процесса заключается в том, что, в отличие от иных этапов производства по уголовному делу, допускающих прекращение уголовного дела, освобождение лица от уголовной ответственности, признание лица виновным в совершении преступления и назначение ему уголовного наказания допустимы только в стадии судебного разбирательства. Все последующие стадии уголовного процесса имеют своей целью проверку законности и обоснованности вынесенного в первой инстанции приговора и его исполнения. В случае отмены приговора в кассационной инстанции или в результате производства по делу в порядке надзора, за исключением прекращения дела, признание лица виновным и назначение ему уголовного наказания допустимы лишь при проведении нового судебного разбирательства.</a:t>
            </a:r>
          </a:p>
        </p:txBody>
      </p:sp>
    </p:spTree>
    <p:extLst>
      <p:ext uri="{BB962C8B-B14F-4D97-AF65-F5344CB8AC3E}">
        <p14:creationId xmlns:p14="http://schemas.microsoft.com/office/powerpoint/2010/main" val="101095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cer\Downloads\pngwing.com (2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740" y="60579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 rot="1551512">
            <a:off x="2371364" y="2194953"/>
            <a:ext cx="7886700" cy="2611331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</a:t>
            </a:r>
            <a:br>
              <a:rPr lang="ru-RU" dirty="0" smtClean="0"/>
            </a:br>
            <a:r>
              <a:rPr lang="ru-RU" dirty="0" smtClean="0"/>
              <a:t>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96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4489" y="122555"/>
            <a:ext cx="7509510" cy="4346576"/>
          </a:xfrm>
        </p:spPr>
        <p:txBody>
          <a:bodyPr>
            <a:normAutofit fontScale="77500" lnSpcReduction="2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Судебное разбирательство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стадия уголовного процесса. В соответствии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Конституцией РФ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является основной формой осуществления правосудия по уголовным делам. В судебном разбирательстве рассматривается дело по существу и решается вопрос о признании подсудимого виновным в совершении преступления и ему может быть назначено уголовное наказание либо он признан невиновным и оправдан. </a:t>
            </a:r>
          </a:p>
        </p:txBody>
      </p:sp>
      <p:pic>
        <p:nvPicPr>
          <p:cNvPr id="1026" name="Picture 2" descr="C:\Users\Acer\Downloads\pngwing.com (9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942643"/>
            <a:ext cx="2514599" cy="270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98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40" y="0"/>
            <a:ext cx="7452360" cy="4351338"/>
          </a:xfrm>
        </p:spPr>
        <p:txBody>
          <a:bodyPr>
            <a:normAutofit fontScale="77500" lnSpcReduction="20000"/>
          </a:bodyPr>
          <a:lstStyle/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судебном разбирательстве на основе строжайшего соблюдения демократических принципов правосудия суд первой инстанции постановляет приговор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акт правосудия.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предшествующие судебному разбирательству стадии уголовного процесса обеспечивают его успешное проведение, все последующие 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законности и обоснованности принятых в нем решений и их исполнение.</a:t>
            </a:r>
          </a:p>
          <a:p>
            <a:endParaRPr lang="ru-RU" dirty="0"/>
          </a:p>
        </p:txBody>
      </p:sp>
      <p:pic>
        <p:nvPicPr>
          <p:cNvPr id="2050" name="Picture 2" descr="C:\Users\Acer\Downloads\pngwing.com (1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74770"/>
            <a:ext cx="2983230" cy="29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\Downloads\pngwing.com (1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10" y="3971386"/>
            <a:ext cx="4472940" cy="278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4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0220" y="156844"/>
            <a:ext cx="7383780" cy="4282277"/>
          </a:xfrm>
        </p:spPr>
        <p:txBody>
          <a:bodyPr>
            <a:normAutofit fontScale="625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Судебное разбирательство не сводится к проверке материалов предварительного расследования. Оно состоит в новом исследовании всех собранных ранее и вновь представленных доказательств в условиях широкой гласности, при активном участии обвинителя, подсудимого, его защитника, а также потерпевшего, гражданского истца, гражданского ответчика и их представителей. Суд основывает свои выводы лишь на тех доказательствах, которые были рассмотрены в судебном заседании.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содержит правовые нормы, рассчитанные на регулирование различных частей судебного разбирательства, структурно со стоящего из: подготовительный части судебного следствия, судебных прений, последнего слова подсудимого, постановления приговора.</a:t>
            </a:r>
          </a:p>
          <a:p>
            <a:endParaRPr lang="ru-RU" dirty="0"/>
          </a:p>
        </p:txBody>
      </p:sp>
      <p:pic>
        <p:nvPicPr>
          <p:cNvPr id="3074" name="Picture 2" descr="C:\Users\Acer\Downloads\pngwing.com (1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664" y="3908297"/>
            <a:ext cx="4143375" cy="315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8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0" y="111125"/>
            <a:ext cx="7349490" cy="4351338"/>
          </a:xfrm>
        </p:spPr>
        <p:txBody>
          <a:bodyPr>
            <a:normAutofit fontScale="70000" lnSpcReduction="20000"/>
          </a:bodyPr>
          <a:lstStyle/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судебного разбирательства позволяет суду наиболее полно обеспечить выполнение задач уголовного судопроизводства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вскрыть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общественную опасность преступления, выявить причины и условия его совершения и максимально гарантировать права и законные интересы всех заинтересованных в исходе дела лиц.</a:t>
            </a:r>
          </a:p>
          <a:p>
            <a:pPr marL="0" indent="450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осуществление правосудия является основной задачей судебного разбирательства, которая реализуется в процессе рассмотрения судом уголовного дела.</a:t>
            </a:r>
          </a:p>
          <a:p>
            <a:endParaRPr lang="ru-RU" dirty="0"/>
          </a:p>
        </p:txBody>
      </p:sp>
      <p:pic>
        <p:nvPicPr>
          <p:cNvPr id="4098" name="Picture 2" descr="C:\Users\Acer\Downloads\pngwing.com (1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830" y="3707799"/>
            <a:ext cx="5577840" cy="329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9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99695"/>
            <a:ext cx="7395210" cy="4351338"/>
          </a:xfrm>
        </p:spPr>
        <p:txBody>
          <a:bodyPr>
            <a:normAutofit fontScale="625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судебном разбирательстве решаются также такие важные задачи, как воспитание граждан и предупреждение преступлений.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судебного разбирательства в суде первой инстанции являются общими как при единоличном, так и при коллегиальном рассмотрении дела. При всей дифференциации процессуальных форм судебного разбирательства в нем осуществляется правосудие.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Судебное разбирательство имеет большое воспитательное и предупредительное значение. Применяя меры уголовного наказания, суд не только карает преступников, но и имеет своей целью их исправление и перевоспитание, а также предупреждение преступлений.</a:t>
            </a:r>
          </a:p>
          <a:p>
            <a:endParaRPr lang="ru-RU" dirty="0"/>
          </a:p>
        </p:txBody>
      </p:sp>
      <p:pic>
        <p:nvPicPr>
          <p:cNvPr id="5122" name="Picture 2" descr="C:\Users\Acer\Downloads\pngwing.com (14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122" y="3917218"/>
            <a:ext cx="1445818" cy="294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15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7330" y="148590"/>
            <a:ext cx="7566660" cy="4771073"/>
          </a:xfrm>
        </p:spPr>
        <p:txBody>
          <a:bodyPr>
            <a:normAutofit fontScale="550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Общими условиями судебного разбирательства являются предусмотренные законом требования, которые распространяются на весь ход судебного разбирательства, конкретизируют действия принципов уголовного судопроизводства в данной стадии процесса.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общим условиям судебного разбирательства относятся правила о его непосредственности, устности, непрерывности и неизменном составе суда, о его пределах, роли председательствующего в судебном заседании, секретаре судебного заседания, распорядке, протоколе судебного заседания, а также нормы, регулирующие вынесение судами решений об изменении обвинения, мере пресечения, возбуждении, приостановлении и прекращении уголовного дела, направлении уголовного дела для производства дополнительного расследования, и меры в отношении нарушителей порядка в судебном заседании.</a:t>
            </a:r>
          </a:p>
          <a:p>
            <a:endParaRPr lang="ru-RU" dirty="0"/>
          </a:p>
        </p:txBody>
      </p:sp>
      <p:pic>
        <p:nvPicPr>
          <p:cNvPr id="6146" name="Picture 2" descr="C:\Users\Acer\Downloads\pngwing.com (15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19" y="4069080"/>
            <a:ext cx="1891761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cer\Downloads\pngwing.com (16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9" y="4639531"/>
            <a:ext cx="2357931" cy="235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20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4460" y="156844"/>
            <a:ext cx="7646670" cy="479234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Непосредственность, устность и неизменность состава суда</a:t>
            </a:r>
          </a:p>
          <a:p>
            <a:pPr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непосредственностью следует понимать личное восприятие судьями источников доказательств и разрешение дела по существу на основании только тех фактических данных, которые исследованы, проверены и оценены судом (судьей) совместно с участниками процесса в ходе судебного разбирательства.</a:t>
            </a:r>
          </a:p>
          <a:p>
            <a:pPr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 (судья) непосредственно заслушивает показания подсудимого, потерпевшего, свидетелей и других лиц; знакомится с показаниями не по протоколам допроса, а выслушивая их лично. В судебном заседании непосредственно исследуются содержание документов, акты ревизий и документальных проверок, заключения экспертов, протоколы следственных действий, осматриваются вещественные доказательства, а в необходимых случаях производятся другие следственные действия. </a:t>
            </a:r>
            <a:endParaRPr lang="ru-RU" dirty="0"/>
          </a:p>
        </p:txBody>
      </p:sp>
      <p:pic>
        <p:nvPicPr>
          <p:cNvPr id="7170" name="Picture 2" descr="C:\Users\Acer\Downloads\pngwing.com (17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60" y="4320540"/>
            <a:ext cx="24574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93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1620" y="88264"/>
            <a:ext cx="7612380" cy="3866516"/>
          </a:xfrm>
        </p:spPr>
        <p:txBody>
          <a:bodyPr>
            <a:normAutofit fontScale="550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все доказательства должны быть проверены устно. Разрешается прибегать к оглашению показаний подсудимого, свидетеля, потерпевшего, данных на предварительном следствии, только в исключительных случаях, а именно когда необходимо установить разноречивость между показанием того или иного лица на суде и показанием его на предварительном следствии либо в случае неявки свидетеля или потерпевшего в судебное заседание по уважительной причине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Устность не исключает оформления процессуальных действий в письменной форме: составление протокола судебного заседания, вынесение приговора и иных решений в письменном виде.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C:\Users\Acer\Downloads\pngwing.com (18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59" y="3223260"/>
            <a:ext cx="3606085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7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980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Общие условия судебного разбирательства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Пользователь</cp:lastModifiedBy>
  <cp:revision>38</cp:revision>
  <dcterms:created xsi:type="dcterms:W3CDTF">2018-09-04T12:10:47Z</dcterms:created>
  <dcterms:modified xsi:type="dcterms:W3CDTF">2023-11-21T11:49:51Z</dcterms:modified>
</cp:coreProperties>
</file>